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75"/>
  </p:notesMasterIdLst>
  <p:handoutMasterIdLst>
    <p:handoutMasterId r:id="rId76"/>
  </p:handoutMasterIdLst>
  <p:sldIdLst>
    <p:sldId id="257" r:id="rId4"/>
    <p:sldId id="368" r:id="rId5"/>
    <p:sldId id="261" r:id="rId6"/>
    <p:sldId id="367" r:id="rId7"/>
    <p:sldId id="366" r:id="rId8"/>
    <p:sldId id="264" r:id="rId9"/>
    <p:sldId id="262" r:id="rId10"/>
    <p:sldId id="266" r:id="rId11"/>
    <p:sldId id="265" r:id="rId12"/>
    <p:sldId id="267" r:id="rId13"/>
    <p:sldId id="263" r:id="rId14"/>
    <p:sldId id="287" r:id="rId15"/>
    <p:sldId id="272" r:id="rId16"/>
    <p:sldId id="273" r:id="rId17"/>
    <p:sldId id="274" r:id="rId18"/>
    <p:sldId id="275" r:id="rId19"/>
    <p:sldId id="276" r:id="rId20"/>
    <p:sldId id="284" r:id="rId21"/>
    <p:sldId id="285" r:id="rId22"/>
    <p:sldId id="286" r:id="rId23"/>
    <p:sldId id="278" r:id="rId24"/>
    <p:sldId id="280" r:id="rId25"/>
    <p:sldId id="281" r:id="rId26"/>
    <p:sldId id="282" r:id="rId27"/>
    <p:sldId id="283" r:id="rId28"/>
    <p:sldId id="289" r:id="rId29"/>
    <p:sldId id="288" r:id="rId30"/>
    <p:sldId id="314" r:id="rId31"/>
    <p:sldId id="315" r:id="rId32"/>
    <p:sldId id="334" r:id="rId33"/>
    <p:sldId id="327" r:id="rId34"/>
    <p:sldId id="360" r:id="rId35"/>
    <p:sldId id="316" r:id="rId36"/>
    <p:sldId id="332" r:id="rId37"/>
    <p:sldId id="362" r:id="rId38"/>
    <p:sldId id="363" r:id="rId39"/>
    <p:sldId id="317" r:id="rId40"/>
    <p:sldId id="330" r:id="rId41"/>
    <p:sldId id="364" r:id="rId42"/>
    <p:sldId id="365" r:id="rId43"/>
    <p:sldId id="313" r:id="rId44"/>
    <p:sldId id="335" r:id="rId45"/>
    <p:sldId id="336" r:id="rId46"/>
    <p:sldId id="337" r:id="rId47"/>
    <p:sldId id="338" r:id="rId48"/>
    <p:sldId id="339" r:id="rId49"/>
    <p:sldId id="318" r:id="rId50"/>
    <p:sldId id="340" r:id="rId51"/>
    <p:sldId id="341" r:id="rId52"/>
    <p:sldId id="342" r:id="rId53"/>
    <p:sldId id="343" r:id="rId54"/>
    <p:sldId id="312" r:id="rId55"/>
    <p:sldId id="321" r:id="rId56"/>
    <p:sldId id="344" r:id="rId57"/>
    <p:sldId id="345" r:id="rId58"/>
    <p:sldId id="320" r:id="rId59"/>
    <p:sldId id="349" r:id="rId60"/>
    <p:sldId id="322" r:id="rId61"/>
    <p:sldId id="350" r:id="rId62"/>
    <p:sldId id="351" r:id="rId63"/>
    <p:sldId id="352" r:id="rId64"/>
    <p:sldId id="353" r:id="rId65"/>
    <p:sldId id="311" r:id="rId66"/>
    <p:sldId id="323" r:id="rId67"/>
    <p:sldId id="354" r:id="rId68"/>
    <p:sldId id="355" r:id="rId69"/>
    <p:sldId id="324" r:id="rId70"/>
    <p:sldId id="356" r:id="rId71"/>
    <p:sldId id="357" r:id="rId72"/>
    <p:sldId id="358" r:id="rId73"/>
    <p:sldId id="359" r:id="rId74"/>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9" autoAdjust="0"/>
    <p:restoredTop sz="51107" autoAdjust="0"/>
  </p:normalViewPr>
  <p:slideViewPr>
    <p:cSldViewPr snapToGrid="0">
      <p:cViewPr varScale="1">
        <p:scale>
          <a:sx n="32" d="100"/>
          <a:sy n="32" d="100"/>
        </p:scale>
        <p:origin x="1026" y="6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1286F-F8ED-4919-91EB-E64230891A0C}" type="doc">
      <dgm:prSet loTypeId="urn:microsoft.com/office/officeart/2005/8/layout/process1" loCatId="process" qsTypeId="urn:microsoft.com/office/officeart/2005/8/quickstyle/simple1" qsCatId="simple" csTypeId="urn:microsoft.com/office/officeart/2005/8/colors/accent1_2" csCatId="accent1" phldr="1"/>
      <dgm:spPr/>
    </dgm:pt>
    <dgm:pt modelId="{D8D96607-0D92-42BD-879A-6F589F5F18BF}">
      <dgm:prSet phldrT="[Texto]"/>
      <dgm:spPr/>
      <dgm:t>
        <a:bodyPr/>
        <a:lstStyle/>
        <a:p>
          <a:r>
            <a:rPr lang="es-ES" dirty="0"/>
            <a:t>Extraer</a:t>
          </a:r>
        </a:p>
      </dgm:t>
    </dgm:pt>
    <dgm:pt modelId="{41DE330A-65AA-43A1-A66F-AC6A24BC93B1}" type="parTrans" cxnId="{A83D5A10-F55A-45E1-899E-C1B4FF3F22BE}">
      <dgm:prSet/>
      <dgm:spPr/>
      <dgm:t>
        <a:bodyPr/>
        <a:lstStyle/>
        <a:p>
          <a:endParaRPr lang="es-ES"/>
        </a:p>
      </dgm:t>
    </dgm:pt>
    <dgm:pt modelId="{A4845601-C23F-4F35-9B84-51E8750CC0EB}" type="sibTrans" cxnId="{A83D5A10-F55A-45E1-899E-C1B4FF3F22BE}">
      <dgm:prSet/>
      <dgm:spPr/>
      <dgm:t>
        <a:bodyPr/>
        <a:lstStyle/>
        <a:p>
          <a:endParaRPr lang="es-ES"/>
        </a:p>
      </dgm:t>
    </dgm:pt>
    <dgm:pt modelId="{AAF821B1-3D08-48EC-86E5-8F81F19C9EB5}">
      <dgm:prSet phldrT="[Texto]"/>
      <dgm:spPr/>
      <dgm:t>
        <a:bodyPr/>
        <a:lstStyle/>
        <a:p>
          <a:r>
            <a:rPr lang="es-ES" dirty="0"/>
            <a:t>Transformar</a:t>
          </a:r>
        </a:p>
      </dgm:t>
    </dgm:pt>
    <dgm:pt modelId="{058B0B7F-B603-47B9-B0D5-E0A440BFF3FD}" type="parTrans" cxnId="{966E9C05-9727-4FA3-8171-63B5D3E97F80}">
      <dgm:prSet/>
      <dgm:spPr/>
      <dgm:t>
        <a:bodyPr/>
        <a:lstStyle/>
        <a:p>
          <a:endParaRPr lang="es-ES"/>
        </a:p>
      </dgm:t>
    </dgm:pt>
    <dgm:pt modelId="{72CB5334-7C82-4917-B459-2A6ECCEE0451}" type="sibTrans" cxnId="{966E9C05-9727-4FA3-8171-63B5D3E97F80}">
      <dgm:prSet/>
      <dgm:spPr/>
      <dgm:t>
        <a:bodyPr/>
        <a:lstStyle/>
        <a:p>
          <a:endParaRPr lang="es-ES"/>
        </a:p>
      </dgm:t>
    </dgm:pt>
    <dgm:pt modelId="{72C28C91-91C6-422E-9D41-A8ABB3A7C334}">
      <dgm:prSet phldrT="[Texto]"/>
      <dgm:spPr/>
      <dgm:t>
        <a:bodyPr/>
        <a:lstStyle/>
        <a:p>
          <a:r>
            <a:rPr lang="es-ES" dirty="0"/>
            <a:t>Cargar</a:t>
          </a:r>
        </a:p>
      </dgm:t>
    </dgm:pt>
    <dgm:pt modelId="{43273F8C-8B3E-4877-AEC1-D6FF8C421703}" type="parTrans" cxnId="{12D79146-13D6-4E36-9292-4A6CCBA4B17F}">
      <dgm:prSet/>
      <dgm:spPr/>
      <dgm:t>
        <a:bodyPr/>
        <a:lstStyle/>
        <a:p>
          <a:endParaRPr lang="es-ES"/>
        </a:p>
      </dgm:t>
    </dgm:pt>
    <dgm:pt modelId="{19D86124-D568-456D-88E4-5DA05C31665E}" type="sibTrans" cxnId="{12D79146-13D6-4E36-9292-4A6CCBA4B17F}">
      <dgm:prSet/>
      <dgm:spPr/>
      <dgm:t>
        <a:bodyPr/>
        <a:lstStyle/>
        <a:p>
          <a:endParaRPr lang="es-ES"/>
        </a:p>
      </dgm:t>
    </dgm:pt>
    <dgm:pt modelId="{A700E668-DE91-423E-96FA-6B0AF8C0DFF8}" type="pres">
      <dgm:prSet presAssocID="{65D1286F-F8ED-4919-91EB-E64230891A0C}" presName="Name0" presStyleCnt="0">
        <dgm:presLayoutVars>
          <dgm:dir/>
          <dgm:resizeHandles val="exact"/>
        </dgm:presLayoutVars>
      </dgm:prSet>
      <dgm:spPr/>
    </dgm:pt>
    <dgm:pt modelId="{97F1B962-31FF-44A0-A50D-8B15BDFF8F19}" type="pres">
      <dgm:prSet presAssocID="{D8D96607-0D92-42BD-879A-6F589F5F18BF}" presName="node" presStyleLbl="node1" presStyleIdx="0" presStyleCnt="3">
        <dgm:presLayoutVars>
          <dgm:bulletEnabled val="1"/>
        </dgm:presLayoutVars>
      </dgm:prSet>
      <dgm:spPr/>
    </dgm:pt>
    <dgm:pt modelId="{D3A59047-8DB3-4E08-9374-066CECCB8226}" type="pres">
      <dgm:prSet presAssocID="{A4845601-C23F-4F35-9B84-51E8750CC0EB}" presName="sibTrans" presStyleLbl="sibTrans2D1" presStyleIdx="0" presStyleCnt="2"/>
      <dgm:spPr/>
    </dgm:pt>
    <dgm:pt modelId="{BB37BA53-410A-4591-A9BB-CBCFC9DAAAA6}" type="pres">
      <dgm:prSet presAssocID="{A4845601-C23F-4F35-9B84-51E8750CC0EB}" presName="connectorText" presStyleLbl="sibTrans2D1" presStyleIdx="0" presStyleCnt="2"/>
      <dgm:spPr/>
    </dgm:pt>
    <dgm:pt modelId="{3D7508F5-4A34-4461-9A91-5C9B75372AFE}" type="pres">
      <dgm:prSet presAssocID="{AAF821B1-3D08-48EC-86E5-8F81F19C9EB5}" presName="node" presStyleLbl="node1" presStyleIdx="1" presStyleCnt="3">
        <dgm:presLayoutVars>
          <dgm:bulletEnabled val="1"/>
        </dgm:presLayoutVars>
      </dgm:prSet>
      <dgm:spPr/>
    </dgm:pt>
    <dgm:pt modelId="{5424882F-C597-4D6F-9733-668C32E19C7B}" type="pres">
      <dgm:prSet presAssocID="{72CB5334-7C82-4917-B459-2A6ECCEE0451}" presName="sibTrans" presStyleLbl="sibTrans2D1" presStyleIdx="1" presStyleCnt="2"/>
      <dgm:spPr/>
    </dgm:pt>
    <dgm:pt modelId="{79A2D1F9-7525-4EBA-98E0-5D53DF1B567E}" type="pres">
      <dgm:prSet presAssocID="{72CB5334-7C82-4917-B459-2A6ECCEE0451}" presName="connectorText" presStyleLbl="sibTrans2D1" presStyleIdx="1" presStyleCnt="2"/>
      <dgm:spPr/>
    </dgm:pt>
    <dgm:pt modelId="{ECBA4EEF-5B7E-48A7-A1B6-B7F417D0D2BA}" type="pres">
      <dgm:prSet presAssocID="{72C28C91-91C6-422E-9D41-A8ABB3A7C334}" presName="node" presStyleLbl="node1" presStyleIdx="2" presStyleCnt="3">
        <dgm:presLayoutVars>
          <dgm:bulletEnabled val="1"/>
        </dgm:presLayoutVars>
      </dgm:prSet>
      <dgm:spPr/>
    </dgm:pt>
  </dgm:ptLst>
  <dgm:cxnLst>
    <dgm:cxn modelId="{E7B5008A-C55A-4D54-A066-9C4732A248F3}" type="presOf" srcId="{72CB5334-7C82-4917-B459-2A6ECCEE0451}" destId="{5424882F-C597-4D6F-9733-668C32E19C7B}" srcOrd="0" destOrd="0" presId="urn:microsoft.com/office/officeart/2005/8/layout/process1"/>
    <dgm:cxn modelId="{279B5A85-85D7-4797-ACCD-BCD509AB777D}" type="presOf" srcId="{72C28C91-91C6-422E-9D41-A8ABB3A7C334}" destId="{ECBA4EEF-5B7E-48A7-A1B6-B7F417D0D2BA}" srcOrd="0" destOrd="0" presId="urn:microsoft.com/office/officeart/2005/8/layout/process1"/>
    <dgm:cxn modelId="{966E9C05-9727-4FA3-8171-63B5D3E97F80}" srcId="{65D1286F-F8ED-4919-91EB-E64230891A0C}" destId="{AAF821B1-3D08-48EC-86E5-8F81F19C9EB5}" srcOrd="1" destOrd="0" parTransId="{058B0B7F-B603-47B9-B0D5-E0A440BFF3FD}" sibTransId="{72CB5334-7C82-4917-B459-2A6ECCEE0451}"/>
    <dgm:cxn modelId="{6110ED51-99AA-4332-969E-7E376A0FC443}" type="presOf" srcId="{D8D96607-0D92-42BD-879A-6F589F5F18BF}" destId="{97F1B962-31FF-44A0-A50D-8B15BDFF8F19}" srcOrd="0" destOrd="0" presId="urn:microsoft.com/office/officeart/2005/8/layout/process1"/>
    <dgm:cxn modelId="{D6B90E44-D27C-42C5-8E17-C2BBF53E8EFC}" type="presOf" srcId="{A4845601-C23F-4F35-9B84-51E8750CC0EB}" destId="{BB37BA53-410A-4591-A9BB-CBCFC9DAAAA6}" srcOrd="1" destOrd="0" presId="urn:microsoft.com/office/officeart/2005/8/layout/process1"/>
    <dgm:cxn modelId="{0396EC27-D84C-40AB-BE0C-F8475C42EA86}" type="presOf" srcId="{AAF821B1-3D08-48EC-86E5-8F81F19C9EB5}" destId="{3D7508F5-4A34-4461-9A91-5C9B75372AFE}" srcOrd="0" destOrd="0" presId="urn:microsoft.com/office/officeart/2005/8/layout/process1"/>
    <dgm:cxn modelId="{12D79146-13D6-4E36-9292-4A6CCBA4B17F}" srcId="{65D1286F-F8ED-4919-91EB-E64230891A0C}" destId="{72C28C91-91C6-422E-9D41-A8ABB3A7C334}" srcOrd="2" destOrd="0" parTransId="{43273F8C-8B3E-4877-AEC1-D6FF8C421703}" sibTransId="{19D86124-D568-456D-88E4-5DA05C31665E}"/>
    <dgm:cxn modelId="{A83D5A10-F55A-45E1-899E-C1B4FF3F22BE}" srcId="{65D1286F-F8ED-4919-91EB-E64230891A0C}" destId="{D8D96607-0D92-42BD-879A-6F589F5F18BF}" srcOrd="0" destOrd="0" parTransId="{41DE330A-65AA-43A1-A66F-AC6A24BC93B1}" sibTransId="{A4845601-C23F-4F35-9B84-51E8750CC0EB}"/>
    <dgm:cxn modelId="{4409D0E1-E87E-4ABC-A328-65E71526FE58}" type="presOf" srcId="{65D1286F-F8ED-4919-91EB-E64230891A0C}" destId="{A700E668-DE91-423E-96FA-6B0AF8C0DFF8}" srcOrd="0" destOrd="0" presId="urn:microsoft.com/office/officeart/2005/8/layout/process1"/>
    <dgm:cxn modelId="{F7384F88-B470-42F1-92A5-FE48D082EB4B}" type="presOf" srcId="{72CB5334-7C82-4917-B459-2A6ECCEE0451}" destId="{79A2D1F9-7525-4EBA-98E0-5D53DF1B567E}" srcOrd="1" destOrd="0" presId="urn:microsoft.com/office/officeart/2005/8/layout/process1"/>
    <dgm:cxn modelId="{7DD90867-1E48-472D-BE60-FC94A6E5E505}" type="presOf" srcId="{A4845601-C23F-4F35-9B84-51E8750CC0EB}" destId="{D3A59047-8DB3-4E08-9374-066CECCB8226}" srcOrd="0" destOrd="0" presId="urn:microsoft.com/office/officeart/2005/8/layout/process1"/>
    <dgm:cxn modelId="{0EEE7D73-A88D-4DC3-B7D2-FE7592D26B66}" type="presParOf" srcId="{A700E668-DE91-423E-96FA-6B0AF8C0DFF8}" destId="{97F1B962-31FF-44A0-A50D-8B15BDFF8F19}" srcOrd="0" destOrd="0" presId="urn:microsoft.com/office/officeart/2005/8/layout/process1"/>
    <dgm:cxn modelId="{51073905-AA76-4DBC-93C0-01349DB49560}" type="presParOf" srcId="{A700E668-DE91-423E-96FA-6B0AF8C0DFF8}" destId="{D3A59047-8DB3-4E08-9374-066CECCB8226}" srcOrd="1" destOrd="0" presId="urn:microsoft.com/office/officeart/2005/8/layout/process1"/>
    <dgm:cxn modelId="{E1AC8DB4-DE6E-4342-BCFC-B46ECB222362}" type="presParOf" srcId="{D3A59047-8DB3-4E08-9374-066CECCB8226}" destId="{BB37BA53-410A-4591-A9BB-CBCFC9DAAAA6}" srcOrd="0" destOrd="0" presId="urn:microsoft.com/office/officeart/2005/8/layout/process1"/>
    <dgm:cxn modelId="{66E12F53-382C-471E-A6D0-EE79BB05C7B0}" type="presParOf" srcId="{A700E668-DE91-423E-96FA-6B0AF8C0DFF8}" destId="{3D7508F5-4A34-4461-9A91-5C9B75372AFE}" srcOrd="2" destOrd="0" presId="urn:microsoft.com/office/officeart/2005/8/layout/process1"/>
    <dgm:cxn modelId="{8080DF3F-D40F-4A13-BE54-3B312CCE7E01}" type="presParOf" srcId="{A700E668-DE91-423E-96FA-6B0AF8C0DFF8}" destId="{5424882F-C597-4D6F-9733-668C32E19C7B}" srcOrd="3" destOrd="0" presId="urn:microsoft.com/office/officeart/2005/8/layout/process1"/>
    <dgm:cxn modelId="{82688864-A751-4F5A-97CC-B2C88012D142}" type="presParOf" srcId="{5424882F-C597-4D6F-9733-668C32E19C7B}" destId="{79A2D1F9-7525-4EBA-98E0-5D53DF1B567E}" srcOrd="0" destOrd="0" presId="urn:microsoft.com/office/officeart/2005/8/layout/process1"/>
    <dgm:cxn modelId="{0AA2FDEF-059F-44E1-85B1-7E2999C56F63}" type="presParOf" srcId="{A700E668-DE91-423E-96FA-6B0AF8C0DFF8}" destId="{ECBA4EEF-5B7E-48A7-A1B6-B7F417D0D2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1B962-31FF-44A0-A50D-8B15BDFF8F19}">
      <dsp:nvSpPr>
        <dsp:cNvPr id="0" name=""/>
        <dsp:cNvSpPr/>
      </dsp:nvSpPr>
      <dsp:spPr>
        <a:xfrm>
          <a:off x="5893"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Extraer</a:t>
          </a:r>
        </a:p>
      </dsp:txBody>
      <dsp:txXfrm>
        <a:off x="36849" y="1737697"/>
        <a:ext cx="1699617" cy="995005"/>
      </dsp:txXfrm>
    </dsp:sp>
    <dsp:sp modelId="{D3A59047-8DB3-4E08-9374-066CECCB8226}">
      <dsp:nvSpPr>
        <dsp:cNvPr id="0" name=""/>
        <dsp:cNvSpPr/>
      </dsp:nvSpPr>
      <dsp:spPr>
        <a:xfrm>
          <a:off x="1943576"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1943576" y="2104142"/>
        <a:ext cx="261411" cy="262115"/>
      </dsp:txXfrm>
    </dsp:sp>
    <dsp:sp modelId="{3D7508F5-4A34-4461-9A91-5C9B75372AFE}">
      <dsp:nvSpPr>
        <dsp:cNvPr id="0" name=""/>
        <dsp:cNvSpPr/>
      </dsp:nvSpPr>
      <dsp:spPr>
        <a:xfrm>
          <a:off x="2472035"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Transformar</a:t>
          </a:r>
        </a:p>
      </dsp:txBody>
      <dsp:txXfrm>
        <a:off x="2502991" y="1737697"/>
        <a:ext cx="1699617" cy="995005"/>
      </dsp:txXfrm>
    </dsp:sp>
    <dsp:sp modelId="{5424882F-C597-4D6F-9733-668C32E19C7B}">
      <dsp:nvSpPr>
        <dsp:cNvPr id="0" name=""/>
        <dsp:cNvSpPr/>
      </dsp:nvSpPr>
      <dsp:spPr>
        <a:xfrm>
          <a:off x="4409717"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4409717" y="2104142"/>
        <a:ext cx="261411" cy="262115"/>
      </dsp:txXfrm>
    </dsp:sp>
    <dsp:sp modelId="{ECBA4EEF-5B7E-48A7-A1B6-B7F417D0D2BA}">
      <dsp:nvSpPr>
        <dsp:cNvPr id="0" name=""/>
        <dsp:cNvSpPr/>
      </dsp:nvSpPr>
      <dsp:spPr>
        <a:xfrm>
          <a:off x="4938176"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Cargar</a:t>
          </a:r>
        </a:p>
      </dsp:txBody>
      <dsp:txXfrm>
        <a:off x="4969132" y="1737697"/>
        <a:ext cx="1699617" cy="99500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11/14/2016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11/14/2016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s.wikipedia.org/wiki/SQL"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s.wikipedia.org/wiki/Bases_de_datos" TargetMode="External"/><Relationship Id="rId5" Type="http://schemas.openxmlformats.org/officeDocument/2006/relationships/hyperlink" Target="https://es.wikipedia.org/wiki/Cubo_OLAP" TargetMode="External"/><Relationship Id="rId4" Type="http://schemas.openxmlformats.org/officeDocument/2006/relationships/hyperlink" Target="https://es.wikipedia.org/wiki/OLTP"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728521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a:solidFill>
                  <a:schemeClr val="tx1"/>
                </a:solidFill>
                <a:effectLst/>
                <a:latin typeface="+mn-lt"/>
                <a:ea typeface="+mn-ea"/>
                <a:cs typeface="+mn-cs"/>
              </a:rPr>
              <a:t>Extraer</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Obtener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informaci</a:t>
            </a:r>
            <a:r>
              <a:rPr lang="es-PY" sz="1200" b="0" i="0" kern="1200" baseline="0" dirty="0" err="1">
                <a:solidFill>
                  <a:schemeClr val="tx1"/>
                </a:solidFill>
                <a:effectLst/>
                <a:latin typeface="+mn-lt"/>
                <a:ea typeface="+mn-ea"/>
                <a:cs typeface="+mn-cs"/>
              </a:rPr>
              <a:t>ón</a:t>
            </a:r>
            <a:r>
              <a:rPr lang="es-PY" sz="1200" b="0" i="0" kern="1200" baseline="0" dirty="0">
                <a:solidFill>
                  <a:schemeClr val="tx1"/>
                </a:solidFill>
                <a:effectLst/>
                <a:latin typeface="+mn-lt"/>
                <a:ea typeface="+mn-ea"/>
                <a:cs typeface="+mn-cs"/>
              </a:rPr>
              <a:t> de diferentes orígenes, internos o externos, internos</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DataMars</a:t>
            </a:r>
            <a:r>
              <a:rPr lang="en-US" sz="1200" b="0" i="0" kern="1200" baseline="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Transformar:</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Seleccionar sólo ciertas columnas para su carga (por ejemplo, que las columnas con valores nulos no se carguen).</a:t>
            </a:r>
          </a:p>
          <a:p>
            <a:r>
              <a:rPr lang="es-PY" sz="1200" b="0" i="0" kern="1200" dirty="0">
                <a:solidFill>
                  <a:schemeClr val="tx1"/>
                </a:solidFill>
                <a:effectLst/>
                <a:latin typeface="+mn-lt"/>
                <a:ea typeface="+mn-ea"/>
                <a:cs typeface="+mn-cs"/>
              </a:rPr>
              <a:t>Traducir códigos (por ejemplo, si la fuente almacena una "H" para Hombre y "M" para Mujer pero el destino tiene que guardar "1" para Hombre y "2" para Mujer). </a:t>
            </a:r>
          </a:p>
          <a:p>
            <a:r>
              <a:rPr lang="es-PY" sz="1200" b="0" i="0" kern="1200" dirty="0">
                <a:solidFill>
                  <a:schemeClr val="tx1"/>
                </a:solidFill>
                <a:effectLst/>
                <a:latin typeface="+mn-lt"/>
                <a:ea typeface="+mn-ea"/>
                <a:cs typeface="+mn-cs"/>
              </a:rPr>
              <a:t>Obtener nuevos valores calculados (por ejemplo, </a:t>
            </a:r>
            <a:r>
              <a:rPr lang="es-PY" sz="1200" b="0" i="0" kern="1200" dirty="0" err="1">
                <a:solidFill>
                  <a:schemeClr val="tx1"/>
                </a:solidFill>
                <a:effectLst/>
                <a:latin typeface="+mn-lt"/>
                <a:ea typeface="+mn-ea"/>
                <a:cs typeface="+mn-cs"/>
              </a:rPr>
              <a:t>total_venta</a:t>
            </a:r>
            <a:r>
              <a:rPr lang="es-PY" sz="1200" b="0" i="0" kern="1200" dirty="0">
                <a:solidFill>
                  <a:schemeClr val="tx1"/>
                </a:solidFill>
                <a:effectLst/>
                <a:latin typeface="+mn-lt"/>
                <a:ea typeface="+mn-ea"/>
                <a:cs typeface="+mn-cs"/>
              </a:rPr>
              <a:t> = cantidad * precio, o Beneficio = PVP - Coste).</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Existen técnicas y herramientas para realizar cada una de estas tareas.</a:t>
            </a:r>
            <a:r>
              <a:rPr lang="es-PY" sz="1200" b="0" i="0" kern="1200" baseline="0" dirty="0">
                <a:solidFill>
                  <a:schemeClr val="tx1"/>
                </a:solidFill>
                <a:effectLst/>
                <a:latin typeface="+mn-lt"/>
                <a:ea typeface="+mn-ea"/>
                <a:cs typeface="+mn-cs"/>
              </a:rPr>
              <a:t> Ejemplo: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872264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principal característica que potencia a OLAP, es que es lo más rápido a la hora de ejecutar sentencias </a:t>
            </a:r>
            <a:r>
              <a:rPr lang="es-ES" sz="1200" b="0" i="0" u="none" strike="noStrike" kern="1200" dirty="0">
                <a:solidFill>
                  <a:schemeClr val="tx1"/>
                </a:solidFill>
                <a:effectLst/>
                <a:latin typeface="+mn-lt"/>
                <a:ea typeface="+mn-ea"/>
                <a:cs typeface="+mn-cs"/>
                <a:hlinkClick r:id="rId3" tooltip="SQL"/>
              </a:rPr>
              <a:t>SQL</a:t>
            </a:r>
            <a:r>
              <a:rPr lang="es-ES" sz="1200" b="0" i="0" kern="1200" dirty="0">
                <a:solidFill>
                  <a:schemeClr val="tx1"/>
                </a:solidFill>
                <a:effectLst/>
                <a:latin typeface="+mn-lt"/>
                <a:ea typeface="+mn-ea"/>
                <a:cs typeface="+mn-cs"/>
              </a:rPr>
              <a:t> de tipo </a:t>
            </a:r>
            <a:r>
              <a:rPr lang="es-ES" sz="1200" b="1" i="0" kern="1200" dirty="0">
                <a:solidFill>
                  <a:schemeClr val="tx1"/>
                </a:solidFill>
                <a:effectLst/>
                <a:latin typeface="+mn-lt"/>
                <a:ea typeface="+mn-ea"/>
                <a:cs typeface="+mn-cs"/>
              </a:rPr>
              <a:t>SELECT</a:t>
            </a:r>
            <a:r>
              <a:rPr lang="es-ES" sz="1200" b="0" i="0" kern="1200" dirty="0">
                <a:solidFill>
                  <a:schemeClr val="tx1"/>
                </a:solidFill>
                <a:effectLst/>
                <a:latin typeface="+mn-lt"/>
                <a:ea typeface="+mn-ea"/>
                <a:cs typeface="+mn-cs"/>
              </a:rPr>
              <a:t>, en contraposición con </a:t>
            </a:r>
            <a:r>
              <a:rPr lang="es-ES" sz="1200" b="0" i="0" u="none" strike="noStrike" kern="1200" dirty="0">
                <a:solidFill>
                  <a:schemeClr val="tx1"/>
                </a:solidFill>
                <a:effectLst/>
                <a:latin typeface="+mn-lt"/>
                <a:ea typeface="+mn-ea"/>
                <a:cs typeface="+mn-cs"/>
                <a:hlinkClick r:id="rId4" tooltip="OLTP"/>
              </a:rPr>
              <a:t>OLTP</a:t>
            </a:r>
            <a:r>
              <a:rPr lang="es-ES" sz="1200" b="0" i="0" kern="1200" dirty="0">
                <a:solidFill>
                  <a:schemeClr val="tx1"/>
                </a:solidFill>
                <a:effectLst/>
                <a:latin typeface="+mn-lt"/>
                <a:ea typeface="+mn-ea"/>
                <a:cs typeface="+mn-cs"/>
              </a:rPr>
              <a:t> que es la mejor opción para operaciones de tipo </a:t>
            </a:r>
            <a:r>
              <a:rPr lang="es-ES" sz="1200" b="1" i="0" kern="1200" dirty="0">
                <a:solidFill>
                  <a:schemeClr val="tx1"/>
                </a:solidFill>
                <a:effectLst/>
                <a:latin typeface="+mn-lt"/>
                <a:ea typeface="+mn-ea"/>
                <a:cs typeface="+mn-cs"/>
              </a:rPr>
              <a:t>INSERT</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UPDATE</a:t>
            </a:r>
            <a:r>
              <a:rPr lang="es-ES" sz="1200" b="0" i="0" kern="1200" dirty="0">
                <a:solidFill>
                  <a:schemeClr val="tx1"/>
                </a:solidFill>
                <a:effectLst/>
                <a:latin typeface="+mn-lt"/>
                <a:ea typeface="+mn-ea"/>
                <a:cs typeface="+mn-cs"/>
              </a:rPr>
              <a:t> Y</a:t>
            </a:r>
            <a:r>
              <a:rPr lang="es-ES" sz="1200" b="1" i="0" kern="1200" dirty="0">
                <a:solidFill>
                  <a:schemeClr val="tx1"/>
                </a:solidFill>
                <a:effectLst/>
                <a:latin typeface="+mn-lt"/>
                <a:ea typeface="+mn-ea"/>
                <a:cs typeface="+mn-cs"/>
              </a:rPr>
              <a:t>DELETE.</a:t>
            </a:r>
            <a:br>
              <a:rPr lang="es-ES" sz="1200" b="1" i="0" kern="1200" dirty="0">
                <a:solidFill>
                  <a:schemeClr val="tx1"/>
                </a:solidFill>
                <a:effectLst/>
                <a:latin typeface="+mn-lt"/>
                <a:ea typeface="+mn-ea"/>
                <a:cs typeface="+mn-cs"/>
              </a:rPr>
            </a:br>
            <a:endParaRPr lang="es-ES" sz="1200" b="1" i="0" kern="1200" dirty="0">
              <a:solidFill>
                <a:schemeClr val="tx1"/>
              </a:solidFill>
              <a:effectLst/>
              <a:latin typeface="+mn-lt"/>
              <a:ea typeface="+mn-ea"/>
              <a:cs typeface="+mn-cs"/>
            </a:endParaRPr>
          </a:p>
          <a:p>
            <a:r>
              <a:rPr lang="es-ES" sz="1200" b="1" i="1" u="none" strike="noStrike" kern="1200" dirty="0">
                <a:solidFill>
                  <a:schemeClr val="tx1"/>
                </a:solidFill>
                <a:effectLst/>
                <a:latin typeface="+mn-lt"/>
                <a:ea typeface="+mn-ea"/>
                <a:cs typeface="+mn-cs"/>
              </a:rPr>
              <a:t>provee vistas resumidas multidimensionales</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Utiliza estructuras multidimensionales (o </a:t>
            </a:r>
            <a:r>
              <a:rPr lang="es-ES" sz="1200" b="0" i="0" u="none" strike="noStrike" kern="1200" dirty="0">
                <a:solidFill>
                  <a:schemeClr val="tx1"/>
                </a:solidFill>
                <a:effectLst/>
                <a:latin typeface="+mn-lt"/>
                <a:ea typeface="+mn-ea"/>
                <a:cs typeface="+mn-cs"/>
                <a:hlinkClick r:id="rId5" tooltip="Cubo OLAP"/>
              </a:rPr>
              <a:t>Cubos OLAP</a:t>
            </a:r>
            <a:r>
              <a:rPr lang="es-ES" sz="1200" b="0" i="0" kern="1200" dirty="0">
                <a:solidFill>
                  <a:schemeClr val="tx1"/>
                </a:solidFill>
                <a:effectLst/>
                <a:latin typeface="+mn-lt"/>
                <a:ea typeface="+mn-ea"/>
                <a:cs typeface="+mn-cs"/>
              </a:rPr>
              <a:t>) que contienen datos resumidos de grandes </a:t>
            </a:r>
            <a:r>
              <a:rPr lang="es-ES" sz="1200" b="0" i="0" u="none" strike="noStrike" kern="1200" dirty="0">
                <a:solidFill>
                  <a:schemeClr val="tx1"/>
                </a:solidFill>
                <a:effectLst/>
                <a:latin typeface="+mn-lt"/>
                <a:ea typeface="+mn-ea"/>
                <a:cs typeface="+mn-cs"/>
                <a:hlinkClick r:id="rId6" tooltip="Bases de datos"/>
              </a:rPr>
              <a:t>Bases de datos</a:t>
            </a:r>
            <a:r>
              <a:rPr lang="es-ES" sz="1200" b="0" i="0" kern="1200" dirty="0">
                <a:solidFill>
                  <a:schemeClr val="tx1"/>
                </a:solidFill>
                <a:effectLst/>
                <a:latin typeface="+mn-lt"/>
                <a:ea typeface="+mn-ea"/>
                <a:cs typeface="+mn-cs"/>
              </a:rPr>
              <a:t> o Sistemas Transaccionales.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3561100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mart</a:t>
            </a:r>
            <a:r>
              <a:rPr lang="es-ES" sz="1200" b="0" i="0" kern="1200" dirty="0">
                <a:solidFill>
                  <a:schemeClr val="tx1"/>
                </a:solidFill>
                <a:effectLst/>
                <a:latin typeface="+mn-lt"/>
                <a:ea typeface="+mn-ea"/>
                <a:cs typeface="+mn-cs"/>
              </a:rPr>
              <a:t> es una versión especial de almacén de datos (</a:t>
            </a:r>
            <a:r>
              <a:rPr lang="es-ES" sz="1200" b="1" i="0" kern="1200" dirty="0">
                <a:solidFill>
                  <a:schemeClr val="tx1"/>
                </a:solidFill>
                <a:effectLst/>
                <a:latin typeface="+mn-lt"/>
                <a:ea typeface="+mn-ea"/>
                <a:cs typeface="+mn-cs"/>
              </a:rPr>
              <a:t>data</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Son subconjuntos de datos con el propósito de ayudar a que un área específica dentro del negocio pueda tomar mejores decisiones.</a:t>
            </a:r>
            <a:br>
              <a:rPr lang="es-ES" sz="1200" b="0" i="0" kern="1200" dirty="0">
                <a:solidFill>
                  <a:schemeClr val="tx1"/>
                </a:solidFill>
                <a:effectLst/>
                <a:latin typeface="+mn-lt"/>
                <a:ea typeface="+mn-ea"/>
                <a:cs typeface="+mn-cs"/>
              </a:rPr>
            </a:b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es una colección para todos los datos que diversos sistemas de negocio de una empresa recogen, estos datos son integrado, no volátil y variable en el tiempo, que ayuda a la toma de decisiones en la entidad en la que se utiliza</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237904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 a las preguntas de negocio/</a:t>
            </a:r>
            <a:r>
              <a:rPr lang="es-ES" sz="1200" dirty="0"/>
              <a:t>Mayor velocidad en la toma de decisiones.</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none" strike="noStrike" kern="1200" dirty="0">
                <a:solidFill>
                  <a:schemeClr val="tx1"/>
                </a:solidFill>
                <a:effectLst/>
                <a:latin typeface="+mn-lt"/>
                <a:ea typeface="+mn-ea"/>
                <a:cs typeface="+mn-cs"/>
              </a:rPr>
              <a:t>1- Reunir datos.</a:t>
            </a:r>
            <a:endParaRPr lang="es-ES" sz="1000" b="0" dirty="0">
              <a:effectLst/>
            </a:endParaRPr>
          </a:p>
          <a:p>
            <a:pPr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none" strike="noStrike" kern="1200" dirty="0">
                <a:solidFill>
                  <a:schemeClr val="tx1"/>
                </a:solidFill>
                <a:effectLst/>
                <a:latin typeface="+mn-lt"/>
                <a:ea typeface="+mn-ea"/>
                <a:cs typeface="+mn-cs"/>
              </a:rPr>
              <a:t>2- Transformarlos </a:t>
            </a:r>
            <a:endParaRPr lang="es-ES" sz="1000" b="0" dirty="0">
              <a:effectLst/>
            </a:endParaRPr>
          </a:p>
          <a:p>
            <a:pPr rtl="0"/>
            <a:r>
              <a:rPr lang="es-ES" sz="1200" b="0" i="0" u="none" strike="noStrike" kern="1200" dirty="0">
                <a:solidFill>
                  <a:schemeClr val="tx1"/>
                </a:solidFill>
                <a:effectLst/>
                <a:latin typeface="+mn-lt"/>
                <a:ea typeface="+mn-ea"/>
                <a:cs typeface="+mn-cs"/>
              </a:rPr>
              <a:t>mediante una arquitectura predefinida</a:t>
            </a:r>
            <a:endParaRPr lang="es-ES" sz="1000" b="0" dirty="0">
              <a:effectLst/>
            </a:endParaRPr>
          </a:p>
          <a:p>
            <a:pPr rtl="0"/>
            <a:r>
              <a:rPr lang="es-ES" sz="1200" b="0" i="0" u="none" strike="noStrike" kern="1200" dirty="0">
                <a:solidFill>
                  <a:schemeClr val="tx1"/>
                </a:solidFill>
                <a:effectLst/>
                <a:latin typeface="+mn-lt"/>
                <a:ea typeface="+mn-ea"/>
                <a:cs typeface="+mn-cs"/>
              </a:rPr>
              <a:t>3- Presentarlos </a:t>
            </a:r>
            <a:endParaRPr lang="es-ES" sz="1000" b="0" dirty="0">
              <a:effectLst/>
            </a:endParaRPr>
          </a:p>
          <a:p>
            <a:pPr rtl="0"/>
            <a:r>
              <a:rPr lang="es-ES" sz="1200" b="0" i="0" u="none" strike="noStrike" kern="1200" dirty="0">
                <a:solidFill>
                  <a:schemeClr val="tx1"/>
                </a:solidFill>
                <a:effectLst/>
                <a:latin typeface="+mn-lt"/>
                <a:ea typeface="+mn-ea"/>
                <a:cs typeface="+mn-cs"/>
              </a:rPr>
              <a:t>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777759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3498509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r>
              <a:rPr lang="es-PY" sz="1200" b="0" i="0" kern="1200" dirty="0" err="1">
                <a:solidFill>
                  <a:schemeClr val="tx1"/>
                </a:solidFill>
                <a:effectLst/>
                <a:latin typeface="+mn-lt"/>
                <a:ea typeface="+mn-ea"/>
                <a:cs typeface="+mn-cs"/>
              </a:rPr>
              <a:t>Informaci</a:t>
            </a:r>
            <a:r>
              <a:rPr lang="es-ES" sz="1200" b="0" i="0" kern="1200" dirty="0" err="1">
                <a:solidFill>
                  <a:schemeClr val="tx1"/>
                </a:solidFill>
                <a:effectLst/>
                <a:latin typeface="+mn-lt"/>
                <a:ea typeface="+mn-ea"/>
                <a:cs typeface="+mn-cs"/>
              </a:rPr>
              <a:t>ón</a:t>
            </a:r>
            <a:r>
              <a:rPr lang="es-ES" sz="1200" b="0" i="0"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y perderemos totalmente este mercado a menos que disminuyamos nuestros costes de operaciones”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65</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66</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67</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68</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69</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70</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71</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2595237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3646252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11/14/2016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11/14/2016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11/14/2016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11/14/2016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11/14/2016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11/14/2016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11/14/2016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11/14/2016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11/14/2016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11/14/2016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11/14/2016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11/14/2016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17" name="CuadroTexto 16"/>
          <p:cNvSpPr txBox="1"/>
          <p:nvPr/>
        </p:nvSpPr>
        <p:spPr>
          <a:xfrm>
            <a:off x="899926" y="2514579"/>
            <a:ext cx="8619860" cy="923330"/>
          </a:xfrm>
          <a:prstGeom prst="rect">
            <a:avLst/>
          </a:prstGeom>
          <a:noFill/>
        </p:spPr>
        <p:txBody>
          <a:bodyPr wrap="none" rtlCol="0">
            <a:spAutoFit/>
          </a:bodyPr>
          <a:lstStyle/>
          <a:p>
            <a:r>
              <a:rPr lang="es-PY" dirty="0"/>
              <a:t>El doctor puede utilizar su conocimiento sobre presión arterial y puede verificar en las lecturas</a:t>
            </a:r>
            <a:br>
              <a:rPr lang="es-PY" dirty="0"/>
            </a:br>
            <a:r>
              <a:rPr lang="es-PY" dirty="0"/>
              <a:t>del paciente si está empeorando o no. Las drogas pueden entonces ser administradas </a:t>
            </a:r>
            <a:br>
              <a:rPr lang="es-PY" dirty="0"/>
            </a:br>
            <a:r>
              <a:rPr lang="es-PY" dirty="0"/>
              <a:t>para reducir la presión arterial.</a:t>
            </a:r>
          </a:p>
        </p:txBody>
      </p:sp>
    </p:spTree>
    <p:extLst>
      <p:ext uri="{BB962C8B-B14F-4D97-AF65-F5344CB8AC3E}">
        <p14:creationId xmlns:p14="http://schemas.microsoft.com/office/powerpoint/2010/main" val="50446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Proceso ETL</a:t>
            </a:r>
            <a:r>
              <a:rPr lang="es-PY" sz="4300" noProof="1">
                <a:latin typeface="Adobe Fangsong Std R" panose="02020400000000000000" pitchFamily="18" charset="-128"/>
                <a:ea typeface="Adobe Fangsong Std R" panose="02020400000000000000" pitchFamily="18" charset="-128"/>
              </a:rPr>
              <a:t>?</a:t>
            </a:r>
          </a:p>
        </p:txBody>
      </p:sp>
      <p:graphicFrame>
        <p:nvGraphicFramePr>
          <p:cNvPr id="3" name="Diagrama 2"/>
          <p:cNvGraphicFramePr/>
          <p:nvPr>
            <p:extLst>
              <p:ext uri="{D42A27DB-BD31-4B8C-83A1-F6EECF244321}">
                <p14:modId xmlns:p14="http://schemas.microsoft.com/office/powerpoint/2010/main" val="4154788450"/>
              </p:ext>
            </p:extLst>
          </p:nvPr>
        </p:nvGraphicFramePr>
        <p:xfrm>
          <a:off x="1446538" y="1885779"/>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193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643" y="1961881"/>
            <a:ext cx="6373114" cy="3848637"/>
          </a:xfrm>
          <a:prstGeom prst="rect">
            <a:avLst/>
          </a:prstGeom>
        </p:spPr>
      </p:pic>
    </p:spTree>
    <p:extLst>
      <p:ext uri="{BB962C8B-B14F-4D97-AF65-F5344CB8AC3E}">
        <p14:creationId xmlns:p14="http://schemas.microsoft.com/office/powerpoint/2010/main" val="251390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0" y="2024501"/>
            <a:ext cx="5149215" cy="4984629"/>
          </a:xfrm>
          <a:prstGeom prst="rect">
            <a:avLst/>
          </a:prstGeom>
        </p:spPr>
      </p:pic>
    </p:spTree>
    <p:extLst>
      <p:ext uri="{BB962C8B-B14F-4D97-AF65-F5344CB8AC3E}">
        <p14:creationId xmlns:p14="http://schemas.microsoft.com/office/powerpoint/2010/main" val="425506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1177541" y="44704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7274" y="3244828"/>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os estructurados y no estructurad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071370"/>
            <a:ext cx="14081760" cy="372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995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410788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20" name="Text Placeholder 77"/>
          <p:cNvSpPr>
            <a:spLocks noGrp="1"/>
          </p:cNvSpPr>
          <p:nvPr>
            <p:ph type="body" sz="quarter" idx="4294967295"/>
          </p:nvPr>
        </p:nvSpPr>
        <p:spPr>
          <a:xfrm>
            <a:off x="1913076" y="3768158"/>
            <a:ext cx="5980991" cy="477483"/>
          </a:xfrm>
          <a:prstGeom prst="rect">
            <a:avLst/>
          </a:prstGeom>
        </p:spPr>
        <p:txBody>
          <a:bodyPr/>
          <a:lstStyle/>
          <a:p>
            <a:r>
              <a:rPr lang="en-US" dirty="0"/>
              <a:t> </a:t>
            </a:r>
            <a:r>
              <a:rPr lang="es-PY" dirty="0"/>
              <a:t>09:00 120/80, 10:00 150/90, 11:00 160/100</a:t>
            </a:r>
            <a:endParaRPr lang="en-US" dirty="0"/>
          </a:p>
        </p:txBody>
      </p:sp>
    </p:spTree>
    <p:extLst>
      <p:ext uri="{BB962C8B-B14F-4D97-AF65-F5344CB8AC3E}">
        <p14:creationId xmlns:p14="http://schemas.microsoft.com/office/powerpoint/2010/main" val="11817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14" name="Tabla 13"/>
          <p:cNvGraphicFramePr>
            <a:graphicFrameLocks noGrp="1"/>
          </p:cNvGraphicFramePr>
          <p:nvPr>
            <p:extLst>
              <p:ext uri="{D42A27DB-BD31-4B8C-83A1-F6EECF244321}">
                <p14:modId xmlns:p14="http://schemas.microsoft.com/office/powerpoint/2010/main" val="3219316676"/>
              </p:ext>
            </p:extLst>
          </p:nvPr>
        </p:nvGraphicFramePr>
        <p:xfrm>
          <a:off x="3251226" y="3523007"/>
          <a:ext cx="3958281" cy="1572768"/>
        </p:xfrm>
        <a:graphic>
          <a:graphicData uri="http://schemas.openxmlformats.org/drawingml/2006/table">
            <a:tbl>
              <a:tblPr firstRow="1" bandRow="1">
                <a:tableStyleId>{5C22544A-7EE6-4342-B048-85BDC9FD1C3A}</a:tableStyleId>
              </a:tblPr>
              <a:tblGrid>
                <a:gridCol w="881448">
                  <a:extLst>
                    <a:ext uri="{9D8B030D-6E8A-4147-A177-3AD203B41FA5}">
                      <a16:colId xmlns:a16="http://schemas.microsoft.com/office/drawing/2014/main" val="2400718974"/>
                    </a:ext>
                  </a:extLst>
                </a:gridCol>
                <a:gridCol w="3076833">
                  <a:extLst>
                    <a:ext uri="{9D8B030D-6E8A-4147-A177-3AD203B41FA5}">
                      <a16:colId xmlns:a16="http://schemas.microsoft.com/office/drawing/2014/main" val="2652223293"/>
                    </a:ext>
                  </a:extLst>
                </a:gridCol>
              </a:tblGrid>
              <a:tr h="370840">
                <a:tc>
                  <a:txBody>
                    <a:bodyPr/>
                    <a:lstStyle/>
                    <a:p>
                      <a:pPr algn="ctr"/>
                      <a:r>
                        <a:rPr lang="es-PY" dirty="0"/>
                        <a:t>Hora</a:t>
                      </a:r>
                    </a:p>
                  </a:txBody>
                  <a:tcPr/>
                </a:tc>
                <a:tc>
                  <a:txBody>
                    <a:bodyPr/>
                    <a:lstStyle/>
                    <a:p>
                      <a:pPr algn="ctr"/>
                      <a:r>
                        <a:rPr lang="es-PY" dirty="0"/>
                        <a:t>Lectura</a:t>
                      </a:r>
                      <a:r>
                        <a:rPr lang="es-PY" baseline="0" dirty="0"/>
                        <a:t> presión arterial</a:t>
                      </a:r>
                      <a:endParaRPr lang="es-PY" dirty="0"/>
                    </a:p>
                  </a:txBody>
                  <a:tcPr anchor="ctr"/>
                </a:tc>
                <a:extLst>
                  <a:ext uri="{0D108BD9-81ED-4DB2-BD59-A6C34878D82A}">
                    <a16:rowId xmlns:a16="http://schemas.microsoft.com/office/drawing/2014/main" val="313097846"/>
                  </a:ext>
                </a:extLst>
              </a:tr>
              <a:tr h="370840">
                <a:tc>
                  <a:txBody>
                    <a:bodyPr/>
                    <a:lstStyle/>
                    <a:p>
                      <a:pPr algn="ctr"/>
                      <a:r>
                        <a:rPr lang="es-PY" dirty="0"/>
                        <a:t>09:00</a:t>
                      </a:r>
                    </a:p>
                  </a:txBody>
                  <a:tcPr/>
                </a:tc>
                <a:tc>
                  <a:txBody>
                    <a:bodyPr/>
                    <a:lstStyle/>
                    <a:p>
                      <a:pPr algn="ctr"/>
                      <a:r>
                        <a:rPr lang="es-PY" dirty="0"/>
                        <a:t>120/80</a:t>
                      </a:r>
                    </a:p>
                  </a:txBody>
                  <a:tcPr anchor="ctr"/>
                </a:tc>
                <a:extLst>
                  <a:ext uri="{0D108BD9-81ED-4DB2-BD59-A6C34878D82A}">
                    <a16:rowId xmlns:a16="http://schemas.microsoft.com/office/drawing/2014/main" val="256503769"/>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10:00</a:t>
                      </a:r>
                    </a:p>
                  </a:txBody>
                  <a:tcPr/>
                </a:tc>
                <a:tc>
                  <a:txBody>
                    <a:bodyPr/>
                    <a:lstStyle/>
                    <a:p>
                      <a:pPr algn="ctr"/>
                      <a:r>
                        <a:rPr lang="es-PY" dirty="0"/>
                        <a:t>150/90</a:t>
                      </a:r>
                    </a:p>
                  </a:txBody>
                  <a:tcPr anchor="ctr"/>
                </a:tc>
                <a:extLst>
                  <a:ext uri="{0D108BD9-81ED-4DB2-BD59-A6C34878D82A}">
                    <a16:rowId xmlns:a16="http://schemas.microsoft.com/office/drawing/2014/main" val="3266583977"/>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11:00</a:t>
                      </a:r>
                    </a:p>
                  </a:txBody>
                  <a:tcPr/>
                </a:tc>
                <a:tc>
                  <a:txBody>
                    <a:bodyPr/>
                    <a:lstStyle/>
                    <a:p>
                      <a:pPr algn="ctr"/>
                      <a:r>
                        <a:rPr lang="es-PY" dirty="0"/>
                        <a:t>160/100</a:t>
                      </a:r>
                    </a:p>
                  </a:txBody>
                  <a:tcPr anchor="ctr"/>
                </a:tc>
                <a:extLst>
                  <a:ext uri="{0D108BD9-81ED-4DB2-BD59-A6C34878D82A}">
                    <a16:rowId xmlns:a16="http://schemas.microsoft.com/office/drawing/2014/main" val="428906295"/>
                  </a:ext>
                </a:extLst>
              </a:tr>
            </a:tbl>
          </a:graphicData>
        </a:graphic>
      </p:graphicFrame>
    </p:spTree>
    <p:extLst>
      <p:ext uri="{BB962C8B-B14F-4D97-AF65-F5344CB8AC3E}">
        <p14:creationId xmlns:p14="http://schemas.microsoft.com/office/powerpoint/2010/main" val="201715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9501</Words>
  <Application>Microsoft Office PowerPoint</Application>
  <PresentationFormat>Custom</PresentationFormat>
  <Paragraphs>550</Paragraphs>
  <Slides>71</Slides>
  <Notes>67</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71</vt:i4>
      </vt:variant>
    </vt:vector>
  </HeadingPairs>
  <TitlesOfParts>
    <vt:vector size="85" baseType="lpstr">
      <vt:lpstr>Adobe Fangsong Std R</vt:lpstr>
      <vt:lpstr>ＭＳ Ｐゴシック</vt:lpstr>
      <vt:lpstr>ＭＳ Ｐゴシック</vt:lpstr>
      <vt:lpstr>Arial</vt:lpstr>
      <vt:lpstr>Arial Black</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2016-11-14T22:30:21Z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